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y="5143500" cx="9144000"/>
  <p:notesSz cx="6858000" cy="9144000"/>
  <p:embeddedFontLst>
    <p:embeddedFont>
      <p:font typeface="Roboto Slab"/>
      <p:regular r:id="rId54"/>
      <p:bold r:id="rId55"/>
    </p:embeddedFont>
    <p:embeddedFont>
      <p:font typeface="Roboto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64968C0-EBB3-4CEE-A13F-DA9FF8B9B6F7}">
  <a:tblStyle styleId="{E64968C0-EBB3-4CEE-A13F-DA9FF8B9B6F7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  <a:tblStyle styleId="{075021FD-2CB1-4024-99D6-A2B09CCC8190}" styleName="Table_1">
    <a:wholeTbl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RobotoSlab-bold.fntdata"/><Relationship Id="rId10" Type="http://schemas.openxmlformats.org/officeDocument/2006/relationships/slide" Target="slides/slide5.xml"/><Relationship Id="rId54" Type="http://schemas.openxmlformats.org/officeDocument/2006/relationships/font" Target="fonts/RobotoSlab-regular.fntdata"/><Relationship Id="rId13" Type="http://schemas.openxmlformats.org/officeDocument/2006/relationships/slide" Target="slides/slide8.xml"/><Relationship Id="rId57" Type="http://schemas.openxmlformats.org/officeDocument/2006/relationships/font" Target="fonts/Roboto-bold.fntdata"/><Relationship Id="rId12" Type="http://schemas.openxmlformats.org/officeDocument/2006/relationships/slide" Target="slides/slide7.xml"/><Relationship Id="rId56" Type="http://schemas.openxmlformats.org/officeDocument/2006/relationships/font" Target="fonts/Roboto-regular.fntdata"/><Relationship Id="rId15" Type="http://schemas.openxmlformats.org/officeDocument/2006/relationships/slide" Target="slides/slide10.xml"/><Relationship Id="rId59" Type="http://schemas.openxmlformats.org/officeDocument/2006/relationships/font" Target="fonts/Roboto-boldItalic.fntdata"/><Relationship Id="rId14" Type="http://schemas.openxmlformats.org/officeDocument/2006/relationships/slide" Target="slides/slide9.xml"/><Relationship Id="rId58" Type="http://schemas.openxmlformats.org/officeDocument/2006/relationships/font" Target="fonts/Roboto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050"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har char="●"/>
              <a:defRPr/>
            </a:lvl1pPr>
            <a:lvl2pPr lvl="1" algn="ctr">
              <a:spcBef>
                <a:spcPts val="0"/>
              </a:spcBef>
              <a:buChar char="○"/>
              <a:defRPr/>
            </a:lvl2pPr>
            <a:lvl3pPr lvl="2" algn="ctr">
              <a:spcBef>
                <a:spcPts val="0"/>
              </a:spcBef>
              <a:buChar char="■"/>
              <a:defRPr/>
            </a:lvl3pPr>
            <a:lvl4pPr lvl="3" algn="ctr">
              <a:spcBef>
                <a:spcPts val="0"/>
              </a:spcBef>
              <a:buChar char="●"/>
              <a:defRPr/>
            </a:lvl4pPr>
            <a:lvl5pPr lvl="4" algn="ctr">
              <a:spcBef>
                <a:spcPts val="0"/>
              </a:spcBef>
              <a:buChar char="○"/>
              <a:defRPr/>
            </a:lvl5pPr>
            <a:lvl6pPr lvl="5" algn="ctr">
              <a:spcBef>
                <a:spcPts val="0"/>
              </a:spcBef>
              <a:buChar char="■"/>
              <a:defRPr/>
            </a:lvl6pPr>
            <a:lvl7pPr lvl="6" algn="ctr">
              <a:spcBef>
                <a:spcPts val="0"/>
              </a:spcBef>
              <a:buChar char="●"/>
              <a:defRPr/>
            </a:lvl7pPr>
            <a:lvl8pPr lvl="7" algn="ctr">
              <a:spcBef>
                <a:spcPts val="0"/>
              </a:spcBef>
              <a:buChar char="○"/>
              <a:defRPr/>
            </a:lvl8pPr>
            <a:lvl9pPr lvl="8" algn="ctr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4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4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2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Char char="●"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Relationship Id="rId4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jpg"/><Relationship Id="rId4" Type="http://schemas.openxmlformats.org/officeDocument/2006/relationships/image" Target="../media/image28.jpg"/><Relationship Id="rId5" Type="http://schemas.openxmlformats.org/officeDocument/2006/relationships/image" Target="../media/image29.png"/><Relationship Id="rId6" Type="http://schemas.openxmlformats.org/officeDocument/2006/relationships/image" Target="../media/image2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562700" y="834650"/>
            <a:ext cx="6018600" cy="145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400"/>
              <a:t>Raman Spectroscopy Probe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400"/>
              <a:t>With In Vivo Applications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680301" y="2792425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Stephen Esposito (CpE)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/>
              <a:t>Michael Gonzalez (EE)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/>
              <a:t>Chelsea Greene (EE)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50000"/>
              <a:buFont typeface="Arial"/>
              <a:buNone/>
            </a:pPr>
            <a:r>
              <a:rPr lang="en" sz="2200"/>
              <a:t>Megan Melvin (PSE)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50000"/>
              <a:buFont typeface="Arial"/>
              <a:buNone/>
            </a:pPr>
            <a:r>
              <a:rPr lang="en" sz="2200"/>
              <a:t>Group 8 CREOL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150" y="413475"/>
            <a:ext cx="7503850" cy="431654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106425" y="673975"/>
            <a:ext cx="1454400" cy="23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Block Diagram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1478100" y="3857925"/>
            <a:ext cx="1288800" cy="948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1400">
                <a:solidFill>
                  <a:srgbClr val="FF9900"/>
                </a:solidFill>
              </a:rPr>
              <a:t>Data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1400">
                <a:solidFill>
                  <a:srgbClr val="00FF00"/>
                </a:solidFill>
              </a:rPr>
              <a:t>Power Flow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Main Body Components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108951" y="1220325"/>
            <a:ext cx="4926096" cy="3694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Electronic Elements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87900" y="1395549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Power to Raspberry Pi, laser, fan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Temperature sensor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Power to Raspberry Pi indicator LED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Power to laser indicator LED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Power switch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Camera (in probe)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LED beam </a:t>
            </a:r>
            <a:r>
              <a:rPr lang="en"/>
              <a:t>(in probe)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4024" y="1158975"/>
            <a:ext cx="4736047" cy="355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Power Control</a:t>
            </a:r>
          </a:p>
        </p:txBody>
      </p:sp>
      <p:graphicFrame>
        <p:nvGraphicFramePr>
          <p:cNvPr id="143" name="Shape 143"/>
          <p:cNvGraphicFramePr/>
          <p:nvPr/>
        </p:nvGraphicFramePr>
        <p:xfrm>
          <a:off x="4186375" y="13789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{075021FD-2CB1-4024-99D6-A2B09CCC8190}</a:tableStyleId>
              </a:tblPr>
              <a:tblGrid>
                <a:gridCol w="2411950"/>
                <a:gridCol w="2282400"/>
              </a:tblGrid>
              <a:tr h="6333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Part Name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Minimum Power Required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</a:tr>
              <a:tr h="6333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Laser (785-IP-02-1208)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3.5 W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3903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Raspberry Pi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2.5</a:t>
                      </a:r>
                      <a:r>
                        <a:rPr lang="en">
                          <a:solidFill>
                            <a:srgbClr val="F3F3F3"/>
                          </a:solidFill>
                        </a:rPr>
                        <a:t> W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3903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Camera Module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1.75 W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092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LEDs (Red and White)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0.036 W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3947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Spectrometer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1.25 W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3947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Fan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1.8 W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PowerControlFinal.jpg"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025" y="1379000"/>
            <a:ext cx="3463664" cy="369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Voltage Regulation</a:t>
            </a:r>
          </a:p>
        </p:txBody>
      </p:sp>
      <p:graphicFrame>
        <p:nvGraphicFramePr>
          <p:cNvPr id="150" name="Shape 150"/>
          <p:cNvGraphicFramePr/>
          <p:nvPr/>
        </p:nvGraphicFramePr>
        <p:xfrm>
          <a:off x="387887" y="1419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{075021FD-2CB1-4024-99D6-A2B09CCC8190}</a:tableStyleId>
              </a:tblPr>
              <a:tblGrid>
                <a:gridCol w="1725025"/>
                <a:gridCol w="1870675"/>
                <a:gridCol w="1870675"/>
                <a:gridCol w="1408375"/>
                <a:gridCol w="1408375"/>
              </a:tblGrid>
              <a:tr h="3879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Brand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Specific Product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Price Range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Output Current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Max Wattage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</a:tr>
              <a:tr h="616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STMicroelectronics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L7805CV 5V Regulator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$0.40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1.5 A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7.5 W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5818E"/>
                    </a:solidFill>
                  </a:tcPr>
                </a:tc>
              </a:tr>
              <a:tr h="8439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STMicroelectronics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L7809CV 9V Regulator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$3.89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1.5 A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13.5 W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8439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Sanken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IC REG BUCK ADJ 3.5A TO263-5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$2.88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3.5 A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10 W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8439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Texas Instruments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TPS 54302 Switching Converter 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$0.60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1.0 A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 W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300" y="596337"/>
            <a:ext cx="8867402" cy="395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Laser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High-Power &gt; 350 mW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Spectrum-Stabilized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Near-infrared 785 nm excitation wavelength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Class IIIb (Class I if enclosed)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Delivers laser light to probe via optical fiber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b="5579" l="5779" r="7564" t="2652"/>
          <a:stretch/>
        </p:blipFill>
        <p:spPr>
          <a:xfrm>
            <a:off x="5500724" y="313337"/>
            <a:ext cx="3198877" cy="45168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Shape 163"/>
          <p:cNvCxnSpPr/>
          <p:nvPr/>
        </p:nvCxnSpPr>
        <p:spPr>
          <a:xfrm rot="10800000">
            <a:off x="6231325" y="3275275"/>
            <a:ext cx="0" cy="11706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lg" w="lg" type="stealth"/>
            <a:tailEnd len="lg" w="lg" type="stealth"/>
          </a:ln>
        </p:spPr>
      </p:cxnSp>
      <p:cxnSp>
        <p:nvCxnSpPr>
          <p:cNvPr id="164" name="Shape 164"/>
          <p:cNvCxnSpPr/>
          <p:nvPr/>
        </p:nvCxnSpPr>
        <p:spPr>
          <a:xfrm>
            <a:off x="6349550" y="3145225"/>
            <a:ext cx="945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lg" w="lg" type="stealth"/>
            <a:tailEnd len="lg" w="lg" type="stealth"/>
          </a:ln>
        </p:spPr>
      </p:cxnSp>
      <p:sp>
        <p:nvSpPr>
          <p:cNvPr id="165" name="Shape 165"/>
          <p:cNvSpPr txBox="1"/>
          <p:nvPr/>
        </p:nvSpPr>
        <p:spPr>
          <a:xfrm>
            <a:off x="6408650" y="2731225"/>
            <a:ext cx="8277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6.4 </a:t>
            </a:r>
            <a:r>
              <a:rPr lang="en">
                <a:solidFill>
                  <a:srgbClr val="FFFFFF"/>
                </a:solidFill>
              </a:rPr>
              <a:t>cm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5500725" y="3653575"/>
            <a:ext cx="7305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7.6 cm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7165425" y="730125"/>
            <a:ext cx="10524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1 m </a:t>
            </a:r>
            <a:r>
              <a:rPr lang="en">
                <a:solidFill>
                  <a:srgbClr val="FFFFFF"/>
                </a:solidFill>
              </a:rPr>
              <a:t>Fiber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Spectrometer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Ocean Optics USB2000+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High resolution, high SNR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Raman signal from probe is delivered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to spectrometer via optical fiber</a:t>
            </a:r>
          </a:p>
        </p:txBody>
      </p:sp>
      <p:cxnSp>
        <p:nvCxnSpPr>
          <p:cNvPr id="174" name="Shape 174"/>
          <p:cNvCxnSpPr/>
          <p:nvPr/>
        </p:nvCxnSpPr>
        <p:spPr>
          <a:xfrm>
            <a:off x="5202625" y="2158550"/>
            <a:ext cx="7095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lg" w="lg" type="stealth"/>
            <a:tailEnd len="lg" w="lg" type="stealth"/>
          </a:ln>
        </p:spPr>
      </p:cxn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b="16590" l="0" r="0" t="9739"/>
          <a:stretch/>
        </p:blipFill>
        <p:spPr>
          <a:xfrm>
            <a:off x="5102124" y="458025"/>
            <a:ext cx="3710848" cy="36449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Shape 176"/>
          <p:cNvCxnSpPr/>
          <p:nvPr/>
        </p:nvCxnSpPr>
        <p:spPr>
          <a:xfrm rot="10800000">
            <a:off x="6083575" y="733175"/>
            <a:ext cx="0" cy="10050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lg" w="lg" type="stealth"/>
            <a:tailEnd len="lg" w="lg" type="stealth"/>
          </a:ln>
        </p:spPr>
      </p:cxnSp>
      <p:sp>
        <p:nvSpPr>
          <p:cNvPr id="177" name="Shape 177"/>
          <p:cNvSpPr txBox="1"/>
          <p:nvPr/>
        </p:nvSpPr>
        <p:spPr>
          <a:xfrm>
            <a:off x="6083575" y="1005100"/>
            <a:ext cx="910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8.91 cm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5152375" y="1939800"/>
            <a:ext cx="910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6.33 cm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7786500" y="2323500"/>
            <a:ext cx="969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1 m Fiber</a:t>
            </a:r>
          </a:p>
        </p:txBody>
      </p:sp>
      <p:cxnSp>
        <p:nvCxnSpPr>
          <p:cNvPr id="180" name="Shape 180"/>
          <p:cNvCxnSpPr/>
          <p:nvPr/>
        </p:nvCxnSpPr>
        <p:spPr>
          <a:xfrm flipH="1" rot="10800000">
            <a:off x="5208625" y="1880150"/>
            <a:ext cx="798000" cy="72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lg" w="lg" type="stealth"/>
            <a:tailEnd len="lg" w="lg" type="stealth"/>
          </a:ln>
        </p:spPr>
      </p:cxnSp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7624" y="3026974"/>
            <a:ext cx="2379999" cy="180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Comparison of Spectrometers</a:t>
            </a:r>
          </a:p>
        </p:txBody>
      </p:sp>
      <p:graphicFrame>
        <p:nvGraphicFramePr>
          <p:cNvPr id="187" name="Shape 187"/>
          <p:cNvGraphicFramePr/>
          <p:nvPr/>
        </p:nvGraphicFramePr>
        <p:xfrm>
          <a:off x="952500" y="1475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{E64968C0-EBB3-4CEE-A13F-DA9FF8B9B6F7}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</a:rPr>
                        <a:t>Property</a:t>
                      </a:r>
                    </a:p>
                  </a:txBody>
                  <a:tcPr marT="91425" marB="91425" marR="91425" marL="91425"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</a:rPr>
                        <a:t>USB2000+</a:t>
                      </a: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</a:rPr>
                        <a:t>QE Pro-Raman</a:t>
                      </a:r>
                    </a:p>
                  </a:txBody>
                  <a:tcPr marT="91425" marB="91425" marR="91425" marL="91425">
                    <a:solidFill>
                      <a:srgbClr val="1C4587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Application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General spectroscopy</a:t>
                      </a: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Raman spectroscopy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Resolution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~ 39 cm-1 (~ 2.45 nm)</a:t>
                      </a: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≥ 6 cm-1 (≥ 0.4 nm)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SNR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250:1</a:t>
                      </a: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1000:1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Cost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~ $13,500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88" name="Shape 188"/>
          <p:cNvSpPr txBox="1"/>
          <p:nvPr/>
        </p:nvSpPr>
        <p:spPr>
          <a:xfrm>
            <a:off x="952425" y="3618175"/>
            <a:ext cx="72390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There are spectrometers more suited for Raman spectroscopy.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USB2000+ was donated by our sponsor.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" name="Shape 193"/>
          <p:cNvGraphicFramePr/>
          <p:nvPr/>
        </p:nvGraphicFramePr>
        <p:xfrm>
          <a:off x="1041425" y="15063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{075021FD-2CB1-4024-99D6-A2B09CCC8190}</a:tableStyleId>
              </a:tblPr>
              <a:tblGrid>
                <a:gridCol w="1370500"/>
                <a:gridCol w="1479875"/>
                <a:gridCol w="1930275"/>
                <a:gridCol w="1460575"/>
              </a:tblGrid>
              <a:tr h="3733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Microcontroller 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Arduino Uno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MSP4305172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Raspberry Pi 3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5818E"/>
                    </a:solidFill>
                  </a:tcPr>
                </a:tc>
              </a:tr>
              <a:tr h="5928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Processor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16 Mhz Quartz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25 Mhz Crystal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1.2 Ghz Quad Core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5818E"/>
                    </a:solidFill>
                  </a:tcPr>
                </a:tc>
              </a:tr>
              <a:tr h="3733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RAM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2KB SRAM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2KB SRAM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1GB RAM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5818E"/>
                    </a:solidFill>
                  </a:tcPr>
                </a:tc>
              </a:tr>
              <a:tr h="3733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Drive Space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32KB Flash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32KB Flash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32GB Flash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5818E"/>
                    </a:solidFill>
                  </a:tcPr>
                </a:tc>
              </a:tr>
              <a:tr h="5928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Other features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14 DIO Pins, USB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29 DIO PIns, USB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40 GPIO Pins, USB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5818E"/>
                    </a:solidFill>
                  </a:tcPr>
                </a:tc>
              </a:tr>
              <a:tr h="3733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Input Voltage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7-12 V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1.8-3.6 V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5 V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5818E"/>
                    </a:solidFill>
                  </a:tcPr>
                </a:tc>
              </a:tr>
              <a:tr h="3733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 Dimensions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69 mm x 53 mm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Needs own custom PCB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121 mm x 76 mm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5818E"/>
                    </a:solidFill>
                  </a:tcPr>
                </a:tc>
              </a:tr>
            </a:tbl>
          </a:graphicData>
        </a:graphic>
      </p:graphicFrame>
      <p:sp>
        <p:nvSpPr>
          <p:cNvPr id="194" name="Shape 19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Comparison of Microcontrollers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ctrTitle"/>
          </p:nvPr>
        </p:nvSpPr>
        <p:spPr>
          <a:xfrm>
            <a:off x="1680301" y="766500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Live Action Safe Examination Raman Spectroscopy - L.A.S.E.R.S.</a:t>
            </a:r>
          </a:p>
        </p:txBody>
      </p:sp>
      <p:sp>
        <p:nvSpPr>
          <p:cNvPr id="70" name="Shape 70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Advising from Dr. Kyu Young Han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&amp; Dr. Peter J. Delfyett</a:t>
            </a:r>
            <a:br>
              <a:rPr lang="en"/>
            </a:br>
            <a:r>
              <a:rPr lang="en"/>
              <a:t>Sponsored by Ocean Optics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Raspberry Pi 3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Important Specifications: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1.2GHz quad-core ARMv8 Processor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1GB Ram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40 GPIO Pins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4 USB Ports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HDMI Port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4349" y="1084149"/>
            <a:ext cx="3906749" cy="2719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Shape 202"/>
          <p:cNvCxnSpPr/>
          <p:nvPr/>
        </p:nvCxnSpPr>
        <p:spPr>
          <a:xfrm>
            <a:off x="5060725" y="1347950"/>
            <a:ext cx="2873400" cy="11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stealth"/>
            <a:tailEnd len="lg" w="lg" type="stealth"/>
          </a:ln>
        </p:spPr>
      </p:cxnSp>
      <p:cxnSp>
        <p:nvCxnSpPr>
          <p:cNvPr id="203" name="Shape 203"/>
          <p:cNvCxnSpPr/>
          <p:nvPr/>
        </p:nvCxnSpPr>
        <p:spPr>
          <a:xfrm>
            <a:off x="8064050" y="1454375"/>
            <a:ext cx="0" cy="1856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stealth"/>
            <a:tailEnd len="lg" w="lg" type="stealth"/>
          </a:ln>
        </p:spPr>
      </p:cxnSp>
      <p:sp>
        <p:nvSpPr>
          <p:cNvPr id="204" name="Shape 204"/>
          <p:cNvSpPr txBox="1"/>
          <p:nvPr/>
        </p:nvSpPr>
        <p:spPr>
          <a:xfrm>
            <a:off x="5841475" y="981650"/>
            <a:ext cx="13125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85 mm</a:t>
            </a:r>
          </a:p>
        </p:txBody>
      </p:sp>
      <p:sp>
        <p:nvSpPr>
          <p:cNvPr id="205" name="Shape 205"/>
          <p:cNvSpPr txBox="1"/>
          <p:nvPr/>
        </p:nvSpPr>
        <p:spPr>
          <a:xfrm rot="-5400000">
            <a:off x="7715300" y="2140175"/>
            <a:ext cx="11706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56 mm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Heat Concerns: Main Body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System Instability- Laser and Microcontroller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User safety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Addressed with: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Temperature Sensor (Dallas DS18B20)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Heat Sinks on TO-220 components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Fan</a:t>
            </a:r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0319" y="1144119"/>
            <a:ext cx="2485775" cy="197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199" y="2492275"/>
            <a:ext cx="2266950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Probe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387900" y="1594025"/>
            <a:ext cx="3596700" cy="317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/>
              <a:t>The optical components are mounted onto a 3D printed custom mount.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The camera module is placed in a position that captures an image of the sample being scanned.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An LED underneath the camera mount helps to illuminate the sample. The PCB for the LED is sitting below the optical mount.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482275" y="810974"/>
            <a:ext cx="3990408" cy="391997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Probe Internals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1950" y="152400"/>
            <a:ext cx="543805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Probe Encasing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  <a:buAutoNum type="arabicParenR"/>
            </a:pPr>
            <a:r>
              <a:rPr lang="en" sz="1400"/>
              <a:t>Window shown is where the sample is placed</a:t>
            </a:r>
          </a:p>
          <a:p>
            <a:pPr indent="-317500" lvl="0" marL="457200" rtl="0">
              <a:spcBef>
                <a:spcPts val="0"/>
              </a:spcBef>
              <a:buSzPct val="100000"/>
              <a:buAutoNum type="arabicParenR"/>
            </a:pPr>
            <a:r>
              <a:rPr lang="en" sz="1400"/>
              <a:t>Top-down view, showing the arrow indicating placement of sample</a:t>
            </a:r>
          </a:p>
          <a:p>
            <a:pPr indent="-317500" lvl="0" marL="457200" rtl="0">
              <a:spcBef>
                <a:spcPts val="0"/>
              </a:spcBef>
              <a:buSzPct val="100000"/>
              <a:buAutoNum type="arabicParenR"/>
            </a:pPr>
            <a:r>
              <a:rPr lang="en" sz="1400"/>
              <a:t>Front view where the focused laser beam exits</a:t>
            </a:r>
          </a:p>
          <a:p>
            <a:pPr indent="-317500" lvl="0" marL="457200">
              <a:spcBef>
                <a:spcPts val="0"/>
              </a:spcBef>
              <a:buSzPct val="100000"/>
              <a:buAutoNum type="arabicParenR"/>
            </a:pPr>
            <a:r>
              <a:rPr lang="en" sz="1400"/>
              <a:t>Back view, showing openings for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" name="Shape 237"/>
          <p:cNvGraphicFramePr/>
          <p:nvPr/>
        </p:nvGraphicFramePr>
        <p:xfrm>
          <a:off x="1425487" y="1421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{075021FD-2CB1-4024-99D6-A2B09CCC8190}</a:tableStyleId>
              </a:tblPr>
              <a:tblGrid>
                <a:gridCol w="2720200"/>
                <a:gridCol w="1921725"/>
                <a:gridCol w="1651075"/>
              </a:tblGrid>
              <a:tr h="3997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Measured Distance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Dimensions (cm)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Dimensions (in)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</a:tr>
              <a:tr h="3997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Encasing Length (L)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10.8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4.25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3997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Encasing Width (W)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12.1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4.75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3997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Encasing Depth (D)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6.7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2.65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3997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Optical Mount Length</a:t>
                      </a:r>
                      <a:r>
                        <a:rPr lang="en">
                          <a:solidFill>
                            <a:srgbClr val="F3F3F3"/>
                          </a:solidFill>
                        </a:rPr>
                        <a:t> (L)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7.9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3.1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3997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Optical Mount Width</a:t>
                      </a:r>
                      <a:r>
                        <a:rPr lang="en">
                          <a:solidFill>
                            <a:srgbClr val="F3F3F3"/>
                          </a:solidFill>
                        </a:rPr>
                        <a:t> (W)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7.1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2.8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3997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Optical Mount Depth</a:t>
                      </a:r>
                      <a:r>
                        <a:rPr lang="en">
                          <a:solidFill>
                            <a:srgbClr val="F3F3F3"/>
                          </a:solidFill>
                        </a:rPr>
                        <a:t> (D)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4.0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1.59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38" name="Shape 23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Probe Dimensions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" name="Shape 243"/>
          <p:cNvGraphicFramePr/>
          <p:nvPr/>
        </p:nvGraphicFramePr>
        <p:xfrm>
          <a:off x="1052062" y="1378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{075021FD-2CB1-4024-99D6-A2B09CCC8190}</a:tableStyleId>
              </a:tblPr>
              <a:tblGrid>
                <a:gridCol w="1766450"/>
                <a:gridCol w="1915600"/>
                <a:gridCol w="1915600"/>
                <a:gridCol w="1442200"/>
              </a:tblGrid>
              <a:tr h="4909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Brand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Specific Product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Price Range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Megapixels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</a:tr>
              <a:tr h="7794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Adafruit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Raspberry Pi Camera Module V2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$29.89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8.0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5818E"/>
                    </a:solidFill>
                  </a:tcPr>
                </a:tc>
              </a:tr>
              <a:tr h="10678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Arducam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OV5647 Mini Camera Module for Raspberry Pi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$14.99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5.0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10678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SainSmart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Camera Module Board Webcam Video for Raspberry Pi 3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$13.99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5.0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44" name="Shape 24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Comparison of Camera Modules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Camera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Allows for imaging and visibility of sample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High resolution, small, effective with changes in light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Allow real-time video feedback of sample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Allow for photographing the tested sample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Easy to interface with microcontroller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Adjustable focal length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 b="1124" l="29296" r="20512" t="1124"/>
          <a:stretch/>
        </p:blipFill>
        <p:spPr>
          <a:xfrm>
            <a:off x="6077599" y="832175"/>
            <a:ext cx="2565749" cy="34791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Shape 252"/>
          <p:cNvCxnSpPr/>
          <p:nvPr/>
        </p:nvCxnSpPr>
        <p:spPr>
          <a:xfrm>
            <a:off x="6444150" y="1324300"/>
            <a:ext cx="13362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stealth"/>
            <a:tailEnd len="lg" w="lg" type="stealth"/>
          </a:ln>
        </p:spPr>
      </p:cxnSp>
      <p:cxnSp>
        <p:nvCxnSpPr>
          <p:cNvPr id="253" name="Shape 253"/>
          <p:cNvCxnSpPr/>
          <p:nvPr/>
        </p:nvCxnSpPr>
        <p:spPr>
          <a:xfrm>
            <a:off x="7874875" y="1407000"/>
            <a:ext cx="0" cy="1277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stealth"/>
            <a:tailEnd len="lg" w="lg" type="stealth"/>
          </a:ln>
        </p:spPr>
      </p:cxnSp>
      <p:sp>
        <p:nvSpPr>
          <p:cNvPr id="254" name="Shape 254"/>
          <p:cNvSpPr txBox="1"/>
          <p:nvPr/>
        </p:nvSpPr>
        <p:spPr>
          <a:xfrm>
            <a:off x="6633350" y="993225"/>
            <a:ext cx="9813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25 mm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7874875" y="1856400"/>
            <a:ext cx="7803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24 mm</a:t>
            </a:r>
          </a:p>
        </p:txBody>
      </p:sp>
      <p:cxnSp>
        <p:nvCxnSpPr>
          <p:cNvPr id="256" name="Shape 256"/>
          <p:cNvCxnSpPr/>
          <p:nvPr/>
        </p:nvCxnSpPr>
        <p:spPr>
          <a:xfrm>
            <a:off x="6674700" y="3097900"/>
            <a:ext cx="8751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stealth"/>
            <a:tailEnd len="lg" w="lg" type="stealth"/>
          </a:ln>
        </p:spPr>
      </p:cxnSp>
      <p:sp>
        <p:nvSpPr>
          <p:cNvPr id="257" name="Shape 257"/>
          <p:cNvSpPr txBox="1"/>
          <p:nvPr/>
        </p:nvSpPr>
        <p:spPr>
          <a:xfrm>
            <a:off x="6733850" y="3097900"/>
            <a:ext cx="7803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16 mm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Optics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387900" y="1489825"/>
            <a:ext cx="44127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Optical fibers for NIR transmission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AR coated plano-CX lenses for collimation and focusing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Beamsplitter to decrease incident power, redirect Raman signal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Mirror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Longpass filter to diminish Rayleigh signal (785 nm), allow transmission of Raman signal ( &gt; 800 nm)</a:t>
            </a: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 b="15818" l="11300" r="12135" t="14494"/>
          <a:stretch/>
        </p:blipFill>
        <p:spPr>
          <a:xfrm>
            <a:off x="5140522" y="813603"/>
            <a:ext cx="1389000" cy="995447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5316325" y="1085562"/>
            <a:ext cx="10374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12.7 mm</a:t>
            </a:r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4">
            <a:alphaModFix/>
          </a:blip>
          <a:srcRect b="0" l="8015" r="4861" t="0"/>
          <a:stretch/>
        </p:blipFill>
        <p:spPr>
          <a:xfrm>
            <a:off x="7141774" y="458025"/>
            <a:ext cx="1526899" cy="142724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 rot="1909996">
            <a:off x="7239506" y="1085512"/>
            <a:ext cx="1037445" cy="451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19.05 mm</a:t>
            </a:r>
          </a:p>
        </p:txBody>
      </p:sp>
      <p:pic>
        <p:nvPicPr>
          <p:cNvPr id="268" name="Shape 268"/>
          <p:cNvPicPr preferRelativeResize="0"/>
          <p:nvPr/>
        </p:nvPicPr>
        <p:blipFill rotWithShape="1">
          <a:blip r:embed="rId5">
            <a:alphaModFix/>
          </a:blip>
          <a:srcRect b="0" l="10913" r="0" t="11150"/>
          <a:stretch/>
        </p:blipFill>
        <p:spPr>
          <a:xfrm>
            <a:off x="5464300" y="2570674"/>
            <a:ext cx="975825" cy="9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/>
          <p:nvPr/>
        </p:nvSpPr>
        <p:spPr>
          <a:xfrm>
            <a:off x="5433500" y="2803525"/>
            <a:ext cx="10374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6.35</a:t>
            </a:r>
            <a:r>
              <a:rPr lang="en"/>
              <a:t> mm</a:t>
            </a: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6">
            <a:alphaModFix/>
          </a:blip>
          <a:srcRect b="3740" l="9574" r="6581" t="3452"/>
          <a:stretch/>
        </p:blipFill>
        <p:spPr>
          <a:xfrm>
            <a:off x="6847750" y="2570674"/>
            <a:ext cx="1820924" cy="185637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/>
        </p:nvSpPr>
        <p:spPr>
          <a:xfrm>
            <a:off x="7239512" y="3189412"/>
            <a:ext cx="10374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25.4</a:t>
            </a:r>
            <a:r>
              <a:rPr lang="en"/>
              <a:t> mm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(1“)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7063712" y="4448725"/>
            <a:ext cx="13890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Beamsplitter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7369125" y="1830400"/>
            <a:ext cx="12102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Mirror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5172912" y="1830400"/>
            <a:ext cx="13242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Longpass Filter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5347100" y="3501575"/>
            <a:ext cx="12102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Lens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Comparison of Fibers</a:t>
            </a:r>
          </a:p>
        </p:txBody>
      </p:sp>
      <p:graphicFrame>
        <p:nvGraphicFramePr>
          <p:cNvPr id="281" name="Shape 281"/>
          <p:cNvGraphicFramePr/>
          <p:nvPr/>
        </p:nvGraphicFramePr>
        <p:xfrm>
          <a:off x="9525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{E64968C0-EBB3-4CEE-A13F-DA9FF8B9B6F7}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</a:rPr>
                        <a:t>Property</a:t>
                      </a:r>
                    </a:p>
                  </a:txBody>
                  <a:tcPr marT="91425" marB="91425" marR="91425" marL="91425"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</a:rPr>
                        <a:t>Excitation Fiber</a:t>
                      </a:r>
                    </a:p>
                  </a:txBody>
                  <a:tcPr marT="91425" marB="91425" marR="91425" marL="91425"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</a:rPr>
                        <a:t>Collection Fiber</a:t>
                      </a:r>
                    </a:p>
                  </a:txBody>
                  <a:tcPr marT="91425" marB="91425" marR="91425" marL="91425">
                    <a:solidFill>
                      <a:srgbClr val="1C4587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Model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M18L01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P200-1-VIS-NIR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Manufacturer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Thorlabs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Ocean Optics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Core Diameter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105 µm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200 </a:t>
                      </a:r>
                      <a:r>
                        <a:rPr lang="en">
                          <a:solidFill>
                            <a:srgbClr val="FFFFFF"/>
                          </a:solidFill>
                        </a:rPr>
                        <a:t>µm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NA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0.22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0.22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Wavelength Range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400 to 2400 nm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/>
              <a:t>Cancer is the 2nd leading cause of death in the U.S.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/>
              <a:t>Skin cancer is the most common type of cancer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/>
              <a:t>Skin biopsies:	Invasive, painful, costly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/>
              <a:t>			Results may take several days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/>
              <a:t>			Pathologist visually inspects biopsy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600"/>
              <a:t>Why not use light to analytically examine skin?</a:t>
            </a: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 b="0" l="14288" r="0" t="0"/>
          <a:stretch/>
        </p:blipFill>
        <p:spPr>
          <a:xfrm>
            <a:off x="5722899" y="2438275"/>
            <a:ext cx="2808550" cy="218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Comparison of Lenses</a:t>
            </a:r>
          </a:p>
        </p:txBody>
      </p:sp>
      <p:graphicFrame>
        <p:nvGraphicFramePr>
          <p:cNvPr id="287" name="Shape 287"/>
          <p:cNvGraphicFramePr/>
          <p:nvPr/>
        </p:nvGraphicFramePr>
        <p:xfrm>
          <a:off x="9525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{E64968C0-EBB3-4CEE-A13F-DA9FF8B9B6F7}</a:tableStyleId>
              </a:tblPr>
              <a:tblGrid>
                <a:gridCol w="1502325"/>
                <a:gridCol w="1880675"/>
                <a:gridCol w="18452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</a:rPr>
                        <a:t>Property</a:t>
                      </a:r>
                    </a:p>
                  </a:txBody>
                  <a:tcPr marT="91425" marB="91425" marR="91425" marL="91425"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</a:rPr>
                        <a:t>Collimation Lens</a:t>
                      </a:r>
                    </a:p>
                  </a:txBody>
                  <a:tcPr marT="91425" marB="91425" marR="91425" marL="91425"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</a:rPr>
                        <a:t>Focusing Lenses</a:t>
                      </a:r>
                    </a:p>
                  </a:txBody>
                  <a:tcPr marT="91425" marB="91425" marR="91425" marL="91425">
                    <a:solidFill>
                      <a:srgbClr val="1C4587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Model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KPX019AR.16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LA1540-B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Manufacturer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Newport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Thorlabs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AR Coating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650 to 1000 nm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650 to 1050 nm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NA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~ 0.125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~ 0.5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Comparison of Beamsplitters</a:t>
            </a:r>
          </a:p>
        </p:txBody>
      </p:sp>
      <p:graphicFrame>
        <p:nvGraphicFramePr>
          <p:cNvPr id="293" name="Shape 293"/>
          <p:cNvGraphicFramePr/>
          <p:nvPr/>
        </p:nvGraphicFramePr>
        <p:xfrm>
          <a:off x="9525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{E64968C0-EBB3-4CEE-A13F-DA9FF8B9B6F7}</a:tableStyleId>
              </a:tblPr>
              <a:tblGrid>
                <a:gridCol w="1740125"/>
                <a:gridCol w="1740125"/>
                <a:gridCol w="1740125"/>
                <a:gridCol w="174012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</a:rPr>
                        <a:t>Property</a:t>
                      </a:r>
                    </a:p>
                  </a:txBody>
                  <a:tcPr marT="91425" marB="91425" marR="91425" marL="91425"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</a:rPr>
                        <a:t>Dichroic</a:t>
                      </a: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</a:rPr>
                        <a:t>50/50</a:t>
                      </a:r>
                    </a:p>
                  </a:txBody>
                  <a:tcPr marT="91425" marB="91425" marR="91425" marL="91425"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</a:rPr>
                        <a:t>90/10</a:t>
                      </a:r>
                    </a:p>
                  </a:txBody>
                  <a:tcPr marT="91425" marB="91425" marR="91425" marL="91425">
                    <a:solidFill>
                      <a:srgbClr val="1C4587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Model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DMSP805T</a:t>
                      </a: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10Q40BS.2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BSX05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Manufacturer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Thorlabs</a:t>
                      </a: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Newport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Thorlabs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Filter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805 nm cut-off</a:t>
                      </a: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50% Reflection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50% Transmission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90% Reflection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10% Transmission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Coating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AR coated</a:t>
                      </a: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700 to 950 nm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700 to 1100 nm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94" name="Shape 294"/>
          <p:cNvSpPr txBox="1"/>
          <p:nvPr/>
        </p:nvSpPr>
        <p:spPr>
          <a:xfrm>
            <a:off x="1964700" y="4185750"/>
            <a:ext cx="5214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 dichroic beamsplitter was purchased because the 50/50 beamsplitter available reduced the power and Raman signal too much.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Comparison of Mirrors</a:t>
            </a:r>
          </a:p>
        </p:txBody>
      </p:sp>
      <p:graphicFrame>
        <p:nvGraphicFramePr>
          <p:cNvPr id="300" name="Shape 300"/>
          <p:cNvGraphicFramePr/>
          <p:nvPr/>
        </p:nvGraphicFramePr>
        <p:xfrm>
          <a:off x="9525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{E64968C0-EBB3-4CEE-A13F-DA9FF8B9B6F7}</a:tableStyleId>
              </a:tblPr>
              <a:tblGrid>
                <a:gridCol w="2226900"/>
                <a:gridCol w="2226900"/>
                <a:gridCol w="2226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</a:rPr>
                        <a:t>Property</a:t>
                      </a:r>
                    </a:p>
                  </a:txBody>
                  <a:tcPr marT="91425" marB="91425" marR="91425" marL="91425"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</a:rPr>
                        <a:t>07SD520BD.2</a:t>
                      </a: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</a:rPr>
                        <a:t>BB05-E03</a:t>
                      </a:r>
                    </a:p>
                  </a:txBody>
                  <a:tcPr marT="91425" marB="91425" marR="91425" marL="91425">
                    <a:solidFill>
                      <a:srgbClr val="1C4587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Manufacturer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Newport</a:t>
                      </a: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Thorlabs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Wavelength Range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700 to 950 nm</a:t>
                      </a: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750 to 1100 nm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Reflectance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&gt; 99%</a:t>
                      </a: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≥ 99%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Cost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$55.00</a:t>
                      </a: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$50.50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01" name="Shape 301"/>
          <p:cNvSpPr txBox="1"/>
          <p:nvPr/>
        </p:nvSpPr>
        <p:spPr>
          <a:xfrm>
            <a:off x="1442550" y="4185750"/>
            <a:ext cx="5533800" cy="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 chosen mirror was available in the CREOL Senior Design lab and met the desired functionality.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Comparison of Filters</a:t>
            </a:r>
          </a:p>
        </p:txBody>
      </p:sp>
      <p:graphicFrame>
        <p:nvGraphicFramePr>
          <p:cNvPr id="307" name="Shape 307"/>
          <p:cNvGraphicFramePr/>
          <p:nvPr/>
        </p:nvGraphicFramePr>
        <p:xfrm>
          <a:off x="973537" y="1502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{E64968C0-EBB3-4CEE-A13F-DA9FF8B9B6F7}</a:tableStyleId>
              </a:tblPr>
              <a:tblGrid>
                <a:gridCol w="2398975"/>
                <a:gridCol w="2398975"/>
                <a:gridCol w="239897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</a:rPr>
                        <a:t>Property</a:t>
                      </a:r>
                    </a:p>
                  </a:txBody>
                  <a:tcPr marT="91425" marB="91425" marR="91425" marL="91425"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</a:rPr>
                        <a:t>Longpass</a:t>
                      </a: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</a:rPr>
                        <a:t>Notch</a:t>
                      </a:r>
                    </a:p>
                  </a:txBody>
                  <a:tcPr marT="91425" marB="91425" marR="91425" marL="91425">
                    <a:solidFill>
                      <a:srgbClr val="1C4587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Model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5CGA-800</a:t>
                      </a: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NF785-33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Manufacturer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Newport</a:t>
                      </a: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Thorlabs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Wavelength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800 nm cut-on</a:t>
                      </a: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785 nm center wavelength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33 nm FWHM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Transmission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&gt; 90%</a:t>
                      </a: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&gt; 90%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Cost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$15</a:t>
                      </a:r>
                    </a:p>
                  </a:txBody>
                  <a:tcPr marT="91425" marB="91425" marR="91425" marL="91425"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$500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08" name="Shape 308"/>
          <p:cNvSpPr txBox="1"/>
          <p:nvPr/>
        </p:nvSpPr>
        <p:spPr>
          <a:xfrm>
            <a:off x="1442550" y="4185750"/>
            <a:ext cx="5533800" cy="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 notch filter is not needed because only larger wavelengths (Stoke’s Raman shift) are of interest for this application.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Mounting the Optics Within the Probe</a:t>
            </a:r>
          </a:p>
        </p:txBody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Optics within the probe must be well-aligned and sturdy.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Custom CAD ensures proper alignment and allows for custom-sized optical holders.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3D print is inexpensive, compact, and lightweight.</a:t>
            </a:r>
          </a:p>
        </p:txBody>
      </p:sp>
      <p:pic>
        <p:nvPicPr>
          <p:cNvPr id="315" name="Shape 315"/>
          <p:cNvPicPr preferRelativeResize="0"/>
          <p:nvPr/>
        </p:nvPicPr>
        <p:blipFill rotWithShape="1">
          <a:blip r:embed="rId3">
            <a:alphaModFix/>
          </a:blip>
          <a:srcRect b="0" l="7147" r="7052" t="7774"/>
          <a:stretch/>
        </p:blipFill>
        <p:spPr>
          <a:xfrm>
            <a:off x="4694175" y="1416988"/>
            <a:ext cx="3999895" cy="322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Computer Systems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System Control </a:t>
            </a:r>
          </a:p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 u="sng"/>
              <a:t>Raspberry Pi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-Controls Camera/Temperature sensor functionality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-Java Capable to eventually run full system program</a:t>
            </a:r>
          </a:p>
        </p:txBody>
      </p:sp>
      <p:sp>
        <p:nvSpPr>
          <p:cNvPr id="327" name="Shape 327"/>
          <p:cNvSpPr txBox="1"/>
          <p:nvPr>
            <p:ph idx="2" type="body"/>
          </p:nvPr>
        </p:nvSpPr>
        <p:spPr>
          <a:xfrm>
            <a:off x="4760850" y="1489825"/>
            <a:ext cx="25887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b="1" lang="en" sz="1800" u="sng"/>
              <a:t>External Computer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-System Capable of Running Omnidriver Java API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-x86 Based Processor for compatibility w/ OmniDriver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-Controls Spectrometer/Data Analysis functions</a:t>
            </a:r>
          </a:p>
        </p:txBody>
      </p:sp>
      <p:pic>
        <p:nvPicPr>
          <p:cNvPr id="328" name="Shape 3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3626025"/>
            <a:ext cx="1178149" cy="117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2775" y="3626025"/>
            <a:ext cx="1178150" cy="11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387900" y="4225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 Collection</a:t>
            </a:r>
          </a:p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Laser Spectrum Analysis ( 100 Pass Average)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Dark Spectrum Analysis (100 Pass Average)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Laser Spectrum - Dark Spectrum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Remove </a:t>
            </a:r>
            <a:r>
              <a:rPr lang="en"/>
              <a:t>Nonlinearity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Apply Smoothing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Return Results</a:t>
            </a:r>
          </a:p>
        </p:txBody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4756200" y="790500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Laser Spectrum Analysis-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Use Laser/Spectrometer System to Analyze Skin Sample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Run 100 Times to reduce impact of outlier results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~30s Runtime</a:t>
            </a:r>
          </a:p>
        </p:txBody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4672025" y="790500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Dark Spectrum </a:t>
            </a:r>
            <a:r>
              <a:rPr lang="en"/>
              <a:t>Analysis-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Use Spectrometer to analyze raman signal without laser input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Run 20 Times to reduce impact of outlier results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~5s Runtime</a:t>
            </a:r>
          </a:p>
        </p:txBody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4672025" y="1653650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Ensemble Average Smoothing-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Run over all 100 data passes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Reduces SNR by factor of 10-fold on 100 pases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Raman Analysis</a:t>
            </a:r>
          </a:p>
        </p:txBody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-Raman Spectra is analyzed for local maxima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-These critical points are used to identify known compounds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-Algorithm-based determination of which compounds have been tested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 txBox="1"/>
          <p:nvPr/>
        </p:nvSpPr>
        <p:spPr>
          <a:xfrm>
            <a:off x="5229750" y="2305550"/>
            <a:ext cx="3847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Peaks at 1332, 1438, 1533 wavenumbers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5977700" y="4740725"/>
            <a:ext cx="2666700" cy="3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Peaks at 1381 wavenumbers</a:t>
            </a:r>
          </a:p>
        </p:txBody>
      </p:sp>
      <p:pic>
        <p:nvPicPr>
          <p:cNvPr id="347" name="Shape 3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9800" y="606174"/>
            <a:ext cx="1280475" cy="119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Shape 3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9650" y="3096100"/>
            <a:ext cx="1420612" cy="131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Shape 3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2262" y="458025"/>
            <a:ext cx="2208454" cy="178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1000" y="2805050"/>
            <a:ext cx="2190998" cy="178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User Interface</a:t>
            </a:r>
          </a:p>
        </p:txBody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Visual </a:t>
            </a:r>
            <a:r>
              <a:rPr lang="en"/>
              <a:t>representation</a:t>
            </a:r>
            <a:r>
              <a:rPr lang="en"/>
              <a:t> of the project to </a:t>
            </a:r>
            <a:br>
              <a:rPr lang="en"/>
            </a:br>
            <a:r>
              <a:rPr lang="en"/>
              <a:t>end-users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Specifications:</a:t>
            </a:r>
          </a:p>
          <a:p>
            <a:pPr indent="457200" lvl="0">
              <a:spcBef>
                <a:spcPts val="0"/>
              </a:spcBef>
              <a:buNone/>
            </a:pPr>
            <a:r>
              <a:rPr lang="en"/>
              <a:t>Intuitive</a:t>
            </a:r>
          </a:p>
          <a:p>
            <a:pPr indent="457200" lvl="0">
              <a:spcBef>
                <a:spcPts val="0"/>
              </a:spcBef>
              <a:buNone/>
            </a:pPr>
            <a:r>
              <a:rPr lang="en"/>
              <a:t>Professional</a:t>
            </a:r>
          </a:p>
          <a:p>
            <a:pPr indent="457200" lvl="0">
              <a:spcBef>
                <a:spcPts val="0"/>
              </a:spcBef>
              <a:buNone/>
            </a:pPr>
            <a:r>
              <a:rPr lang="en"/>
              <a:t>Minimalistic</a:t>
            </a:r>
          </a:p>
        </p:txBody>
      </p:sp>
      <p:pic>
        <p:nvPicPr>
          <p:cNvPr id="357" name="Shape 357"/>
          <p:cNvPicPr preferRelativeResize="0"/>
          <p:nvPr/>
        </p:nvPicPr>
        <p:blipFill rotWithShape="1">
          <a:blip r:embed="rId3">
            <a:alphaModFix/>
          </a:blip>
          <a:srcRect b="0" l="1302" r="0" t="0"/>
          <a:stretch/>
        </p:blipFill>
        <p:spPr>
          <a:xfrm>
            <a:off x="4753300" y="674775"/>
            <a:ext cx="4002800" cy="379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Goals and Objectives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Use Raman spectroscopy to identify two separate, yet seemingly similar objects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The Raman probe can identify the different gemstones diamond, Asha simulant diamond, and a purple gem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Diamond and Asha share a spectral peak at 1333 cm-1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Asha has additional peaks at 1438 cm-1 and 1533 cm-1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0000" y="614800"/>
            <a:ext cx="1217212" cy="68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2900" y="1360000"/>
            <a:ext cx="4451399" cy="33385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5205100" y="4644925"/>
            <a:ext cx="3027000" cy="1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Test Results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Administrative Content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Safety</a:t>
            </a:r>
          </a:p>
        </p:txBody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Personal Protective Equipment (PPE):	Laser safety glasses (for </a:t>
            </a:r>
            <a:r>
              <a:rPr lang="en"/>
              <a:t>testing)</a:t>
            </a:r>
          </a:p>
          <a:p>
            <a:pPr indent="0" lvl="0" marL="137160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      Engineering controls:	Protective housing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									Laser activation warning</a:t>
            </a:r>
          </a:p>
          <a:p>
            <a:pPr indent="457200" lvl="0" marL="365760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Output power controlled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Administrative &amp; Procedural controls:	Proper labelling 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									Product user manual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					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" name="Shape 373"/>
          <p:cNvGraphicFramePr/>
          <p:nvPr/>
        </p:nvGraphicFramePr>
        <p:xfrm>
          <a:off x="952500" y="1503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{E64968C0-EBB3-4CEE-A13F-DA9FF8B9B6F7}</a:tableStyleId>
              </a:tblPr>
              <a:tblGrid>
                <a:gridCol w="1645350"/>
                <a:gridCol w="1250250"/>
                <a:gridCol w="1447800"/>
                <a:gridCol w="1447800"/>
                <a:gridCol w="14478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Responsibility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Stephen Esposito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Michael Gonzalez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Chelsea Greene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Megan 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Melvin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Physical Design</a:t>
                      </a: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Primary</a:t>
                      </a: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Secondary</a:t>
                      </a: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solidFill>
                      <a:schemeClr val="dk2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Probe PCB</a:t>
                      </a:r>
                    </a:p>
                  </a:txBody>
                  <a:tcPr marT="91425" marB="91425" marR="91425" marL="91425"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Primary</a:t>
                      </a: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Primary</a:t>
                      </a: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Power PCB</a:t>
                      </a:r>
                    </a:p>
                  </a:txBody>
                  <a:tcPr marT="91425" marB="91425" marR="91425" marL="91425"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Secondary</a:t>
                      </a: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Primary</a:t>
                      </a: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Data Analysis</a:t>
                      </a:r>
                    </a:p>
                  </a:txBody>
                  <a:tcPr marT="91425" marB="91425" marR="91425" marL="91425"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Primary</a:t>
                      </a: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Secondary</a:t>
                      </a: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User Interface</a:t>
                      </a:r>
                    </a:p>
                  </a:txBody>
                  <a:tcPr marT="91425" marB="91425" marR="91425" marL="91425"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Primary</a:t>
                      </a: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Secondary</a:t>
                      </a: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Optics</a:t>
                      </a:r>
                    </a:p>
                  </a:txBody>
                  <a:tcPr marT="91425" marB="91425" marR="91425" marL="91425"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Secondary</a:t>
                      </a: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Primary</a:t>
                      </a: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Laser Safety</a:t>
                      </a:r>
                    </a:p>
                  </a:txBody>
                  <a:tcPr marT="91425" marB="91425" marR="91425" marL="91425"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Secondary</a:t>
                      </a: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Primary</a:t>
                      </a: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  <p:sp>
        <p:nvSpPr>
          <p:cNvPr id="374" name="Shape 37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Responsibilities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Expenses</a:t>
            </a:r>
          </a:p>
        </p:txBody>
      </p:sp>
      <p:graphicFrame>
        <p:nvGraphicFramePr>
          <p:cNvPr id="380" name="Shape 380"/>
          <p:cNvGraphicFramePr/>
          <p:nvPr/>
        </p:nvGraphicFramePr>
        <p:xfrm>
          <a:off x="406750" y="1376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{075021FD-2CB1-4024-99D6-A2B09CCC8190}</a:tableStyleId>
              </a:tblPr>
              <a:tblGrid>
                <a:gridCol w="2137650"/>
                <a:gridCol w="2203200"/>
                <a:gridCol w="1855350"/>
                <a:gridCol w="905425"/>
                <a:gridCol w="1247725"/>
              </a:tblGrid>
              <a:tr h="4142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Item</a:t>
                      </a: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Specific Model</a:t>
                      </a: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Manufacturer</a:t>
                      </a: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Qty</a:t>
                      </a: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Cost per Item</a:t>
                      </a: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</a:tr>
              <a:tr h="4059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PCB A V2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OSH Park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$43.00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</a:tr>
              <a:tr h="4059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PCB B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OSH Park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$7.23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</a:tr>
              <a:tr h="343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Switch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Rocker Switch-SPST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Sparkfun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$0.95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</a:tr>
              <a:tr h="343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Fiber Optic Cable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M18L01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Thorlabs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$75.75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</a:tr>
              <a:tr h="343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Fiber Adaptor Plates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SM05SMA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Thorlabs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$28.00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</a:tr>
              <a:tr h="343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Longpass Filter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5CGA-800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Newport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$15.00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</a:tr>
              <a:tr h="343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Microcontroller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Raspberry Pi 3 Model B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Raspberry Pi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$35.00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</a:tr>
              <a:tr h="343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Optical Mount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Minimalist Ventures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$5.00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</a:tr>
              <a:tr h="343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Probe Casing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Minimalist Ventures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$25.00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5" name="Shape 385"/>
          <p:cNvGraphicFramePr/>
          <p:nvPr/>
        </p:nvGraphicFramePr>
        <p:xfrm>
          <a:off x="176400" y="2029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{075021FD-2CB1-4024-99D6-A2B09CCC8190}</a:tableStyleId>
              </a:tblPr>
              <a:tblGrid>
                <a:gridCol w="2268275"/>
                <a:gridCol w="2654775"/>
                <a:gridCol w="1830900"/>
                <a:gridCol w="1098550"/>
                <a:gridCol w="1007025"/>
              </a:tblGrid>
              <a:tr h="5330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Item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Specific Model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Manufacturer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Qty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Cost per Item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</a:tr>
              <a:tr h="3504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Main Body Casing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$24.00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</a:tr>
              <a:tr h="3504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Temperature Sensor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DS18B20+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Maxim Integrated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$3.13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</a:tr>
              <a:tr h="5330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CMOS Camera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Raspberry Pi Camera Module V2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Adafruit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$29.89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</a:tr>
              <a:tr h="3823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Heatsinks, mounts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12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$3.79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</a:tr>
              <a:tr h="6074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Wall Adapter Charger Power Supply 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9</a:t>
                      </a:r>
                      <a:r>
                        <a:rPr lang="en">
                          <a:solidFill>
                            <a:srgbClr val="FFFFFF"/>
                          </a:solidFill>
                        </a:rPr>
                        <a:t>V DC 2A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$8.99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</a:tr>
              <a:tr h="3322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</a:t>
                      </a:r>
                      <a:r>
                        <a:rPr lang="en">
                          <a:solidFill>
                            <a:srgbClr val="FFFFFF"/>
                          </a:solidFill>
                        </a:rPr>
                        <a:t> V Voltage Regulator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L7805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$0.80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</a:tr>
              <a:tr h="3382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Flex Cable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ADA2144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Adafruit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$12.49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</a:tr>
              <a:tr h="3258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Additional Cables, Ports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$2.61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</a:tr>
              <a:tr h="4029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Additional Electronics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LEDs, transistors, etc.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$49.08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</a:tr>
              <a:tr h="3322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TOTAL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$369.61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5818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" name="Shape 390"/>
          <p:cNvGraphicFramePr/>
          <p:nvPr/>
        </p:nvGraphicFramePr>
        <p:xfrm>
          <a:off x="516300" y="1346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{075021FD-2CB1-4024-99D6-A2B09CCC8190}</a:tableStyleId>
              </a:tblPr>
              <a:tblGrid>
                <a:gridCol w="2165800"/>
                <a:gridCol w="2232225"/>
                <a:gridCol w="2232225"/>
                <a:gridCol w="834550"/>
                <a:gridCol w="1000100"/>
              </a:tblGrid>
              <a:tr h="3959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Item</a:t>
                      </a: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Specific Model</a:t>
                      </a: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Manufacturer</a:t>
                      </a: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Qty</a:t>
                      </a: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MSRP</a:t>
                      </a: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</a:tr>
              <a:tr h="7162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Multimode Spectrum Stabilized Laser Subsystem (785 nm)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LASER-785-IP-02-1208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Ocean Optics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$8,333.00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</a:tr>
              <a:tr h="3690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Spectrometer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USB2000+VIS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Ocean Optics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</a:tr>
              <a:tr h="3879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Probe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InPhotonics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</a:tr>
              <a:tr h="5176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Lenses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KPX019AR.16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Newport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$63.00 ea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</a:tr>
              <a:tr h="3879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Mirror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07SD520BD.2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Newport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$55.00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</a:tr>
              <a:tr h="3879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Fiber Optic Cable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Ocean Optics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  <p:sp>
        <p:nvSpPr>
          <p:cNvPr id="391" name="Shape 39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Non-incurred Expenses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11706987" y="3467925"/>
            <a:ext cx="19380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Future Improvements</a:t>
            </a:r>
          </a:p>
        </p:txBody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 non-linear voltage regulators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Omni Driver </a:t>
            </a:r>
            <a:r>
              <a:rPr lang="en"/>
              <a:t>compatibility</a:t>
            </a:r>
            <a:r>
              <a:rPr lang="en"/>
              <a:t> with ARM-based processors to allow for 1-system functionality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Add a crosshair to the camera feed to indicate where the laser is focused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Redesign probe for smaller size, and more intuitive targeting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Redesign main casing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Future Application</a:t>
            </a:r>
          </a:p>
        </p:txBody>
      </p:sp>
      <p:sp>
        <p:nvSpPr>
          <p:cNvPr id="404" name="Shape 404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/>
              <a:t>Use Raman spectroscopy to identify different types of cancerous skin cells</a:t>
            </a:r>
          </a:p>
          <a:p>
            <a:pPr lvl="0">
              <a:spcBef>
                <a:spcPts val="0"/>
              </a:spcBef>
              <a:buNone/>
            </a:pPr>
            <a:r>
              <a:rPr lang="en" sz="1600"/>
              <a:t>Can examine the amide protein bands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Can be performed in vivo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Benefits of Raman: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➢"/>
            </a:pPr>
            <a:r>
              <a:rPr lang="en" sz="1600"/>
              <a:t>Non-invasive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➢"/>
            </a:pPr>
            <a:r>
              <a:rPr lang="en" sz="1600"/>
              <a:t>Non-destructive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➢"/>
            </a:pPr>
            <a:r>
              <a:rPr lang="en" sz="1600"/>
              <a:t>Fast results</a:t>
            </a:r>
          </a:p>
        </p:txBody>
      </p:sp>
      <p:sp>
        <p:nvSpPr>
          <p:cNvPr id="405" name="Shape 405"/>
          <p:cNvSpPr txBox="1"/>
          <p:nvPr>
            <p:ph idx="2" type="body"/>
          </p:nvPr>
        </p:nvSpPr>
        <p:spPr>
          <a:xfrm>
            <a:off x="4240512" y="3880375"/>
            <a:ext cx="4625100" cy="88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/>
              <a:t>Average normalized spectra of normal skin, basal cell carcinoma, and melanoma, showing differences in relative intensities and peak wavelengths.       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[DOI: 10.1117/1.JBO.17.7.077003] </a:t>
            </a:r>
          </a:p>
        </p:txBody>
      </p:sp>
      <p:pic>
        <p:nvPicPr>
          <p:cNvPr id="406" name="Shape 4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7800" y="1144125"/>
            <a:ext cx="4330525" cy="273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2123700" y="719675"/>
            <a:ext cx="48966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Overall Systemic View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691" y="1621225"/>
            <a:ext cx="7386625" cy="2649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Requirements</a:t>
            </a:r>
          </a:p>
        </p:txBody>
      </p:sp>
      <p:graphicFrame>
        <p:nvGraphicFramePr>
          <p:cNvPr id="98" name="Shape 98"/>
          <p:cNvGraphicFramePr/>
          <p:nvPr/>
        </p:nvGraphicFramePr>
        <p:xfrm>
          <a:off x="277975" y="13881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{E64968C0-EBB3-4CEE-A13F-DA9FF8B9B6F7}</a:tableStyleId>
              </a:tblPr>
              <a:tblGrid>
                <a:gridCol w="5242675"/>
                <a:gridCol w="3345350"/>
              </a:tblGrid>
              <a:tr h="483700">
                <a:tc gridSpan="2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solidFill>
                            <a:srgbClr val="F3F3F3"/>
                          </a:solidFill>
                        </a:rPr>
                        <a:t>Sponsor - Ocean Optics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 hMerge="1"/>
              </a:tr>
              <a:tr h="402225">
                <a:tc gridSpan="2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Improve an on-market device for a target market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442950">
                <a:tc gridSpan="2"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Improve the user experience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483700">
                <a:tc gridSpan="2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Improve visibility of sample scanned with camera and LED light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</a:tbl>
          </a:graphicData>
        </a:graphic>
      </p:graphicFrame>
      <p:graphicFrame>
        <p:nvGraphicFramePr>
          <p:cNvPr id="99" name="Shape 99"/>
          <p:cNvGraphicFramePr/>
          <p:nvPr/>
        </p:nvGraphicFramePr>
        <p:xfrm>
          <a:off x="277975" y="32007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{E64968C0-EBB3-4CEE-A13F-DA9FF8B9B6F7}</a:tableStyleId>
              </a:tblPr>
              <a:tblGrid>
                <a:gridCol w="5242675"/>
                <a:gridCol w="3345350"/>
              </a:tblGrid>
              <a:tr h="405325">
                <a:tc gridSpan="2"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solidFill>
                            <a:srgbClr val="F3F3F3"/>
                          </a:solidFill>
                        </a:rPr>
                        <a:t>General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 hMerge="1"/>
              </a:tr>
              <a:tr h="380500">
                <a:tc gridSpan="2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Follow all necessary standards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330800">
                <a:tc gridSpan="2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Reliable, effective, ergonomic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405325">
                <a:tc gridSpan="2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Safe, no risk to tested sample or user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Specifications</a:t>
            </a:r>
          </a:p>
        </p:txBody>
      </p:sp>
      <p:graphicFrame>
        <p:nvGraphicFramePr>
          <p:cNvPr id="105" name="Shape 105"/>
          <p:cNvGraphicFramePr/>
          <p:nvPr/>
        </p:nvGraphicFramePr>
        <p:xfrm>
          <a:off x="387900" y="1316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{E64968C0-EBB3-4CEE-A13F-DA9FF8B9B6F7}</a:tableStyleId>
              </a:tblPr>
              <a:tblGrid>
                <a:gridCol w="5405600"/>
                <a:gridCol w="3206300"/>
              </a:tblGrid>
              <a:tr h="421950">
                <a:tc gridSpan="2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500">
                          <a:solidFill>
                            <a:srgbClr val="F3F3F3"/>
                          </a:solidFill>
                        </a:rPr>
                        <a:t>Computer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 hMerge="1"/>
              </a:tr>
              <a:tr h="421950">
                <a:tc gridSpan="2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User interface &amp; spectroscopy software can run on various market devices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4219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Data sampling and analysis time 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&lt; 1 minute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219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Data analysis accuracy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&gt;75%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21950">
                <a:tc gridSpan="2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500">
                          <a:solidFill>
                            <a:srgbClr val="F3F3F3"/>
                          </a:solidFill>
                        </a:rPr>
                        <a:t>Electrical</a:t>
                      </a:r>
                    </a:p>
                  </a:txBody>
                  <a:tcPr marT="91425" marB="91425" marR="91425" marL="91425" anchor="ctr"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 hMerge="1"/>
              </a:tr>
              <a:tr h="421950">
                <a:tc gridSpan="2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Modular design to ease troubleshooting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421950">
                <a:tc gridSpan="2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Integrate camera module into system</a:t>
                      </a: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4219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Voltage within device</a:t>
                      </a: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≤ 15 V</a:t>
                      </a: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</a:tr>
              <a:tr h="3349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System temperature 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&lt; 158 ℉ / 70 ℃</a:t>
                      </a: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Shape 110"/>
          <p:cNvGraphicFramePr/>
          <p:nvPr/>
        </p:nvGraphicFramePr>
        <p:xfrm>
          <a:off x="266037" y="13885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{E64968C0-EBB3-4CEE-A13F-DA9FF8B9B6F7}</a:tableStyleId>
              </a:tblPr>
              <a:tblGrid>
                <a:gridCol w="4305950"/>
                <a:gridCol w="4305950"/>
              </a:tblGrid>
              <a:tr h="494500">
                <a:tc gridSpan="2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500">
                          <a:solidFill>
                            <a:srgbClr val="F3F3F3"/>
                          </a:solidFill>
                        </a:rPr>
                        <a:t>Optical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 hMerge="1"/>
              </a:tr>
              <a:tr h="494500">
                <a:tc gridSpan="2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Capture Raman signal of samples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494500">
                <a:tc gridSpan="2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Manipulate camera to take macro images, matching focal length of focusing lens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494500">
                <a:tc gridSpan="2"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Narrow laser bandwidth to detect nearest Raman shift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4945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Laser power to the sample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&gt; 20 mW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945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Exposure time to sample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&lt; 30 s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11" name="Shape 11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Specifications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Shape 116"/>
          <p:cNvGraphicFramePr/>
          <p:nvPr/>
        </p:nvGraphicFramePr>
        <p:xfrm>
          <a:off x="266050" y="13647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{E64968C0-EBB3-4CEE-A13F-DA9FF8B9B6F7}</a:tableStyleId>
              </a:tblPr>
              <a:tblGrid>
                <a:gridCol w="2870625"/>
                <a:gridCol w="2870625"/>
                <a:gridCol w="2870625"/>
              </a:tblGrid>
              <a:tr h="312950">
                <a:tc gridSpan="2"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solidFill>
                            <a:srgbClr val="F3F3F3"/>
                          </a:solidFill>
                        </a:rPr>
                        <a:t>General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600">
                        <a:solidFill>
                          <a:srgbClr val="F3F3F3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1C4587"/>
                    </a:solidFill>
                  </a:tcPr>
                </a:tc>
              </a:tr>
              <a:tr h="510950">
                <a:tc gridSpan="2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Handheld probe 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&lt; 3 lbs (1.4 kg)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510950">
                <a:tc gridSpan="2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Main box fits in typical office environment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&lt; 2.5’ x 2.5’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10950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Capture an image of the sample area 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510950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Analyse the Raman spectra and discriminate wavenumber differences between samples</a:t>
                      </a: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560625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Display results in an easy-to-interpret manner</a:t>
                      </a:r>
                    </a:p>
                  </a:txBody>
                  <a:tcPr marT="91425" marB="91425" marR="91425" marL="91425" anchor="ctr"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</a:tr>
              <a:tr h="560625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 for system in line with medical equipment </a:t>
                      </a:r>
                    </a:p>
                  </a:txBody>
                  <a:tcPr marT="91425" marB="91425" marR="91425" marL="91425" anchor="ctr"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117" name="Shape 1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Specifications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